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56" r:id="rId3"/>
    <p:sldId id="257" r:id="rId4"/>
    <p:sldId id="258" r:id="rId5"/>
    <p:sldId id="261" r:id="rId6"/>
    <p:sldId id="262" r:id="rId7"/>
    <p:sldId id="263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64" r:id="rId17"/>
    <p:sldId id="271" r:id="rId18"/>
    <p:sldId id="259" r:id="rId19"/>
  </p:sldIdLst>
  <p:sldSz cx="18288000" cy="10288588"/>
  <p:notesSz cx="6858000" cy="9144000"/>
  <p:defaultTextStyle>
    <a:defPPr>
      <a:defRPr lang="es-ES"/>
    </a:defPPr>
    <a:lvl1pPr marL="0" algn="l" defTabSz="1375440" rtl="0" eaLnBrk="1" latinLnBrk="0" hangingPunct="1">
      <a:defRPr sz="2708" kern="1200">
        <a:solidFill>
          <a:schemeClr val="tx1"/>
        </a:solidFill>
        <a:latin typeface="+mn-lt"/>
        <a:ea typeface="+mn-ea"/>
        <a:cs typeface="+mn-cs"/>
      </a:defRPr>
    </a:lvl1pPr>
    <a:lvl2pPr marL="687720" algn="l" defTabSz="1375440" rtl="0" eaLnBrk="1" latinLnBrk="0" hangingPunct="1">
      <a:defRPr sz="2708" kern="1200">
        <a:solidFill>
          <a:schemeClr val="tx1"/>
        </a:solidFill>
        <a:latin typeface="+mn-lt"/>
        <a:ea typeface="+mn-ea"/>
        <a:cs typeface="+mn-cs"/>
      </a:defRPr>
    </a:lvl2pPr>
    <a:lvl3pPr marL="1375440" algn="l" defTabSz="1375440" rtl="0" eaLnBrk="1" latinLnBrk="0" hangingPunct="1">
      <a:defRPr sz="2708" kern="1200">
        <a:solidFill>
          <a:schemeClr val="tx1"/>
        </a:solidFill>
        <a:latin typeface="+mn-lt"/>
        <a:ea typeface="+mn-ea"/>
        <a:cs typeface="+mn-cs"/>
      </a:defRPr>
    </a:lvl3pPr>
    <a:lvl4pPr marL="2063161" algn="l" defTabSz="1375440" rtl="0" eaLnBrk="1" latinLnBrk="0" hangingPunct="1">
      <a:defRPr sz="2708" kern="1200">
        <a:solidFill>
          <a:schemeClr val="tx1"/>
        </a:solidFill>
        <a:latin typeface="+mn-lt"/>
        <a:ea typeface="+mn-ea"/>
        <a:cs typeface="+mn-cs"/>
      </a:defRPr>
    </a:lvl4pPr>
    <a:lvl5pPr marL="2750881" algn="l" defTabSz="1375440" rtl="0" eaLnBrk="1" latinLnBrk="0" hangingPunct="1">
      <a:defRPr sz="2708" kern="1200">
        <a:solidFill>
          <a:schemeClr val="tx1"/>
        </a:solidFill>
        <a:latin typeface="+mn-lt"/>
        <a:ea typeface="+mn-ea"/>
        <a:cs typeface="+mn-cs"/>
      </a:defRPr>
    </a:lvl5pPr>
    <a:lvl6pPr marL="3438601" algn="l" defTabSz="1375440" rtl="0" eaLnBrk="1" latinLnBrk="0" hangingPunct="1">
      <a:defRPr sz="2708" kern="1200">
        <a:solidFill>
          <a:schemeClr val="tx1"/>
        </a:solidFill>
        <a:latin typeface="+mn-lt"/>
        <a:ea typeface="+mn-ea"/>
        <a:cs typeface="+mn-cs"/>
      </a:defRPr>
    </a:lvl6pPr>
    <a:lvl7pPr marL="4126321" algn="l" defTabSz="1375440" rtl="0" eaLnBrk="1" latinLnBrk="0" hangingPunct="1">
      <a:defRPr sz="2708" kern="1200">
        <a:solidFill>
          <a:schemeClr val="tx1"/>
        </a:solidFill>
        <a:latin typeface="+mn-lt"/>
        <a:ea typeface="+mn-ea"/>
        <a:cs typeface="+mn-cs"/>
      </a:defRPr>
    </a:lvl7pPr>
    <a:lvl8pPr marL="4814042" algn="l" defTabSz="1375440" rtl="0" eaLnBrk="1" latinLnBrk="0" hangingPunct="1">
      <a:defRPr sz="2708" kern="1200">
        <a:solidFill>
          <a:schemeClr val="tx1"/>
        </a:solidFill>
        <a:latin typeface="+mn-lt"/>
        <a:ea typeface="+mn-ea"/>
        <a:cs typeface="+mn-cs"/>
      </a:defRPr>
    </a:lvl8pPr>
    <a:lvl9pPr marL="5501762" algn="l" defTabSz="1375440" rtl="0" eaLnBrk="1" latinLnBrk="0" hangingPunct="1">
      <a:defRPr sz="270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E4C"/>
    <a:srgbClr val="131E3D"/>
    <a:srgbClr val="921F30"/>
    <a:srgbClr val="8778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45" d="100"/>
          <a:sy n="45" d="100"/>
        </p:scale>
        <p:origin x="5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INICIAL 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46"/>
          <a:stretch/>
        </p:blipFill>
        <p:spPr>
          <a:xfrm>
            <a:off x="0" y="794"/>
            <a:ext cx="18289412" cy="494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526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906"/>
            <a:ext cx="5898356" cy="240067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367"/>
            <a:ext cx="9258300" cy="7311566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576"/>
            <a:ext cx="5898356" cy="5718265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5998"/>
            <a:ext cx="4114800" cy="547772"/>
          </a:xfrm>
          <a:prstGeom prst="rect">
            <a:avLst/>
          </a:prstGeom>
        </p:spPr>
        <p:txBody>
          <a:bodyPr/>
          <a:lstStyle/>
          <a:p>
            <a:fld id="{6B2906A9-56B9-4860-98B3-B05F5C7A06EF}" type="datetimeFigureOut">
              <a:rPr lang="es-ES" smtClean="0"/>
              <a:t>18/07/2023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5998"/>
            <a:ext cx="6172200" cy="547772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5998"/>
            <a:ext cx="4114800" cy="547772"/>
          </a:xfrm>
          <a:prstGeom prst="rect">
            <a:avLst/>
          </a:prstGeom>
        </p:spPr>
        <p:txBody>
          <a:bodyPr/>
          <a:lstStyle/>
          <a:p>
            <a:fld id="{0E29E1BF-AA0E-4261-9E35-8845498F0B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4081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5998"/>
            <a:ext cx="4114800" cy="547772"/>
          </a:xfrm>
          <a:prstGeom prst="rect">
            <a:avLst/>
          </a:prstGeom>
        </p:spPr>
        <p:txBody>
          <a:bodyPr/>
          <a:lstStyle/>
          <a:p>
            <a:fld id="{6B2906A9-56B9-4860-98B3-B05F5C7A06EF}" type="datetimeFigureOut">
              <a:rPr lang="es-ES" smtClean="0"/>
              <a:t>18/07/2023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5998"/>
            <a:ext cx="6172200" cy="547772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5998"/>
            <a:ext cx="4114800" cy="547772"/>
          </a:xfrm>
          <a:prstGeom prst="rect">
            <a:avLst/>
          </a:prstGeom>
        </p:spPr>
        <p:txBody>
          <a:bodyPr/>
          <a:lstStyle/>
          <a:p>
            <a:fld id="{0E29E1BF-AA0E-4261-9E35-8845498F0B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3800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772"/>
            <a:ext cx="3943350" cy="871910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772"/>
            <a:ext cx="11601450" cy="8719103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177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UM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1257300" y="9535998"/>
            <a:ext cx="4114800" cy="547772"/>
          </a:xfrm>
          <a:prstGeom prst="rect">
            <a:avLst/>
          </a:prstGeom>
        </p:spPr>
        <p:txBody>
          <a:bodyPr/>
          <a:lstStyle/>
          <a:p>
            <a:fld id="{6B2906A9-56B9-4860-98B3-B05F5C7A06EF}" type="datetimeFigureOut">
              <a:rPr lang="es-ES" smtClean="0"/>
              <a:pPr/>
              <a:t>18/07/2023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6057900" y="9535998"/>
            <a:ext cx="6172200" cy="547772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12915900" y="9535998"/>
            <a:ext cx="4114800" cy="547772"/>
          </a:xfrm>
          <a:prstGeom prst="rect">
            <a:avLst/>
          </a:prstGeom>
        </p:spPr>
        <p:txBody>
          <a:bodyPr/>
          <a:lstStyle/>
          <a:p>
            <a:fld id="{0E29E1BF-AA0E-4261-9E35-8845498F0BF7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"/>
            <a:ext cx="18289412" cy="1028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95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9C5F522-1B37-450D-9006-DC912341E4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646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UMH - FONDO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1257300" y="9535998"/>
            <a:ext cx="4114800" cy="547772"/>
          </a:xfrm>
          <a:prstGeom prst="rect">
            <a:avLst/>
          </a:prstGeom>
        </p:spPr>
        <p:txBody>
          <a:bodyPr/>
          <a:lstStyle/>
          <a:p>
            <a:fld id="{6B2906A9-56B9-4860-98B3-B05F5C7A06EF}" type="datetimeFigureOut">
              <a:rPr lang="es-ES" smtClean="0"/>
              <a:pPr/>
              <a:t>18/07/2023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6057900" y="9535998"/>
            <a:ext cx="6172200" cy="547772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12915900" y="9535998"/>
            <a:ext cx="4114800" cy="547772"/>
          </a:xfrm>
          <a:prstGeom prst="rect">
            <a:avLst/>
          </a:prstGeom>
        </p:spPr>
        <p:txBody>
          <a:bodyPr/>
          <a:lstStyle/>
          <a:p>
            <a:fld id="{0E29E1BF-AA0E-4261-9E35-8845498F0BF7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"/>
            <a:ext cx="18289412" cy="1028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4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804"/>
            <a:ext cx="13716000" cy="3581953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891"/>
            <a:ext cx="13716000" cy="2484026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382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535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5004"/>
            <a:ext cx="15773400" cy="427976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5258"/>
            <a:ext cx="15773400" cy="2250628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05010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860"/>
            <a:ext cx="7772400" cy="652801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860"/>
            <a:ext cx="7772400" cy="652801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007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773"/>
            <a:ext cx="15773400" cy="198865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2134"/>
            <a:ext cx="7736681" cy="1236059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8193"/>
            <a:ext cx="7736681" cy="552773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2134"/>
            <a:ext cx="7774782" cy="1236059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8193"/>
            <a:ext cx="7774782" cy="552773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57300" y="9535998"/>
            <a:ext cx="4114800" cy="547772"/>
          </a:xfrm>
          <a:prstGeom prst="rect">
            <a:avLst/>
          </a:prstGeom>
        </p:spPr>
        <p:txBody>
          <a:bodyPr/>
          <a:lstStyle/>
          <a:p>
            <a:fld id="{6B2906A9-56B9-4860-98B3-B05F5C7A06EF}" type="datetimeFigureOut">
              <a:rPr lang="es-ES" smtClean="0"/>
              <a:t>18/07/2023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57900" y="9535998"/>
            <a:ext cx="6172200" cy="547772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2915900" y="9535998"/>
            <a:ext cx="4114800" cy="547772"/>
          </a:xfrm>
          <a:prstGeom prst="rect">
            <a:avLst/>
          </a:prstGeom>
        </p:spPr>
        <p:txBody>
          <a:bodyPr/>
          <a:lstStyle/>
          <a:p>
            <a:fld id="{0E29E1BF-AA0E-4261-9E35-8845498F0B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9911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57300" y="9535998"/>
            <a:ext cx="4114800" cy="547772"/>
          </a:xfrm>
          <a:prstGeom prst="rect">
            <a:avLst/>
          </a:prstGeom>
        </p:spPr>
        <p:txBody>
          <a:bodyPr/>
          <a:lstStyle/>
          <a:p>
            <a:fld id="{6B2906A9-56B9-4860-98B3-B05F5C7A06EF}" type="datetimeFigureOut">
              <a:rPr lang="es-ES" smtClean="0"/>
              <a:t>18/07/2023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57900" y="9535998"/>
            <a:ext cx="6172200" cy="547772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915900" y="9535998"/>
            <a:ext cx="4114800" cy="547772"/>
          </a:xfrm>
          <a:prstGeom prst="rect">
            <a:avLst/>
          </a:prstGeom>
        </p:spPr>
        <p:txBody>
          <a:bodyPr/>
          <a:lstStyle/>
          <a:p>
            <a:fld id="{0E29E1BF-AA0E-4261-9E35-8845498F0B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6880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7294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906"/>
            <a:ext cx="5898356" cy="240067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367"/>
            <a:ext cx="9258300" cy="7311566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576"/>
            <a:ext cx="5898356" cy="5718265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5998"/>
            <a:ext cx="4114800" cy="547772"/>
          </a:xfrm>
          <a:prstGeom prst="rect">
            <a:avLst/>
          </a:prstGeom>
        </p:spPr>
        <p:txBody>
          <a:bodyPr/>
          <a:lstStyle/>
          <a:p>
            <a:fld id="{6B2906A9-56B9-4860-98B3-B05F5C7A06EF}" type="datetimeFigureOut">
              <a:rPr lang="es-ES" smtClean="0"/>
              <a:t>18/07/2023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5998"/>
            <a:ext cx="6172200" cy="547772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5998"/>
            <a:ext cx="4114800" cy="547772"/>
          </a:xfrm>
          <a:prstGeom prst="rect">
            <a:avLst/>
          </a:prstGeom>
        </p:spPr>
        <p:txBody>
          <a:bodyPr/>
          <a:lstStyle/>
          <a:p>
            <a:fld id="{0E29E1BF-AA0E-4261-9E35-8845498F0B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7275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0522FCF-4484-4C62-8D11-9F24684990A2}"/>
              </a:ext>
            </a:extLst>
          </p:cNvPr>
          <p:cNvSpPr/>
          <p:nvPr userDrawn="1"/>
        </p:nvSpPr>
        <p:spPr>
          <a:xfrm>
            <a:off x="0" y="0"/>
            <a:ext cx="18288000" cy="926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773"/>
            <a:ext cx="15773400" cy="1988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860"/>
            <a:ext cx="15773400" cy="6528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51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9" r:id="rId14"/>
    <p:sldLayoutId id="2147483697" r:id="rId15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b="1" kern="1200">
          <a:solidFill>
            <a:srgbClr val="131E3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Clr>
          <a:srgbClr val="2F4E4C"/>
        </a:buClr>
        <a:buFont typeface="Wingdings" panose="05000000000000000000" pitchFamily="2" charset="2"/>
        <a:buChar char="§"/>
        <a:defRPr sz="4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Clr>
          <a:srgbClr val="2F4E4C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Clr>
          <a:srgbClr val="2F4E4C"/>
        </a:buClr>
        <a:buFont typeface="Wingdings" panose="05000000000000000000" pitchFamily="2" charset="2"/>
        <a:buChar char="§"/>
        <a:defRPr sz="3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Clr>
          <a:srgbClr val="2F4E4C"/>
        </a:buClr>
        <a:buFont typeface="Wingdings" panose="05000000000000000000" pitchFamily="2" charset="2"/>
        <a:buChar char="§"/>
        <a:defRPr sz="2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Clr>
          <a:srgbClr val="2F4E4C"/>
        </a:buClr>
        <a:buFont typeface="Wingdings" panose="05000000000000000000" pitchFamily="2" charset="2"/>
        <a:buChar char="§"/>
        <a:defRPr sz="2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6686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36635A-BA0E-EF8E-A64B-F38051933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290598"/>
            <a:ext cx="15773400" cy="1988651"/>
          </a:xfrm>
        </p:spPr>
        <p:txBody>
          <a:bodyPr/>
          <a:lstStyle/>
          <a:p>
            <a:pPr algn="ctr"/>
            <a:r>
              <a:rPr lang="es-ES" dirty="0"/>
              <a:t>2-Star </a:t>
            </a:r>
            <a:r>
              <a:rPr lang="es-ES" dirty="0" err="1"/>
              <a:t>Wars</a:t>
            </a:r>
            <a:r>
              <a:rPr lang="es-ES" dirty="0"/>
              <a:t>: una nueva esperanza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A01DE709-D8A7-4B92-A58F-CD51E004C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0" y="2135343"/>
            <a:ext cx="6057900" cy="7194394"/>
          </a:xfrm>
        </p:spPr>
        <p:txBody>
          <a:bodyPr>
            <a:normAutofit fontScale="70000" lnSpcReduction="20000"/>
          </a:bodyPr>
          <a:lstStyle/>
          <a:p>
            <a:r>
              <a:rPr lang="es-ES" dirty="0"/>
              <a:t>La Alianza Rebelde</a:t>
            </a:r>
          </a:p>
          <a:p>
            <a:pPr lvl="1"/>
            <a:r>
              <a:rPr lang="es-ES" dirty="0" err="1"/>
              <a:t>Tantive</a:t>
            </a:r>
            <a:r>
              <a:rPr lang="es-ES" dirty="0"/>
              <a:t> IV</a:t>
            </a:r>
          </a:p>
          <a:p>
            <a:pPr lvl="1"/>
            <a:r>
              <a:rPr lang="es-ES" dirty="0"/>
              <a:t>Los inseparables R2D2 y C3PO</a:t>
            </a:r>
          </a:p>
          <a:p>
            <a:pPr lvl="1"/>
            <a:r>
              <a:rPr lang="es-ES" dirty="0"/>
              <a:t>Las tropas imperiales</a:t>
            </a:r>
            <a:endParaRPr lang="es-ES" b="1" dirty="0"/>
          </a:p>
          <a:p>
            <a:r>
              <a:rPr lang="es-ES" dirty="0"/>
              <a:t>Tatooine</a:t>
            </a:r>
          </a:p>
          <a:p>
            <a:pPr lvl="1"/>
            <a:r>
              <a:rPr lang="es-ES" dirty="0"/>
              <a:t>Los </a:t>
            </a:r>
            <a:r>
              <a:rPr lang="es-ES" dirty="0" err="1"/>
              <a:t>Jawas</a:t>
            </a:r>
            <a:endParaRPr lang="es-ES" dirty="0"/>
          </a:p>
          <a:p>
            <a:pPr lvl="1"/>
            <a:r>
              <a:rPr lang="es-ES" dirty="0"/>
              <a:t>Las granjas de humedad</a:t>
            </a:r>
          </a:p>
          <a:p>
            <a:pPr lvl="1"/>
            <a:r>
              <a:rPr lang="es-ES" dirty="0"/>
              <a:t>Los moradores de las arenas</a:t>
            </a:r>
          </a:p>
          <a:p>
            <a:r>
              <a:rPr lang="es-ES" dirty="0"/>
              <a:t>Persecución por la Galaxia</a:t>
            </a:r>
          </a:p>
          <a:p>
            <a:pPr lvl="1"/>
            <a:r>
              <a:rPr lang="es-ES" dirty="0"/>
              <a:t>Mos </a:t>
            </a:r>
            <a:r>
              <a:rPr lang="es-ES" dirty="0" err="1"/>
              <a:t>Easley</a:t>
            </a:r>
            <a:endParaRPr lang="es-ES" dirty="0"/>
          </a:p>
          <a:p>
            <a:pPr lvl="1"/>
            <a:r>
              <a:rPr lang="es-ES" dirty="0"/>
              <a:t>Los compañeros de viaje</a:t>
            </a:r>
          </a:p>
          <a:p>
            <a:pPr lvl="1"/>
            <a:r>
              <a:rPr lang="es-ES" dirty="0"/>
              <a:t>El halcón milenario</a:t>
            </a:r>
          </a:p>
          <a:p>
            <a:r>
              <a:rPr lang="es-ES" dirty="0"/>
              <a:t>La estrella de la muerte</a:t>
            </a:r>
          </a:p>
          <a:p>
            <a:pPr lvl="1"/>
            <a:r>
              <a:rPr lang="es-ES" dirty="0"/>
              <a:t>El lado oscuro</a:t>
            </a:r>
          </a:p>
          <a:p>
            <a:pPr lvl="1"/>
            <a:r>
              <a:rPr lang="es-ES" dirty="0"/>
              <a:t>Sables de luz</a:t>
            </a:r>
          </a:p>
          <a:p>
            <a:pPr lvl="1"/>
            <a:r>
              <a:rPr lang="es-ES" dirty="0"/>
              <a:t>La alianza ataca la estrella de la muerte </a:t>
            </a:r>
            <a:r>
              <a:rPr lang="es-ES" b="1" dirty="0">
                <a:solidFill>
                  <a:srgbClr val="FF0000"/>
                </a:solidFill>
              </a:rPr>
              <a:t>(La victoria)</a:t>
            </a:r>
            <a:endParaRPr lang="es-ES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906788B4-D958-4B49-8C25-1BBBDE647BA3}"/>
              </a:ext>
            </a:extLst>
          </p:cNvPr>
          <p:cNvSpPr txBox="1">
            <a:spLocks/>
          </p:cNvSpPr>
          <p:nvPr/>
        </p:nvSpPr>
        <p:spPr>
          <a:xfrm>
            <a:off x="7012780" y="2012573"/>
            <a:ext cx="6057900" cy="728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Clr>
                <a:srgbClr val="2F4E4C"/>
              </a:buClr>
              <a:buFont typeface="Wingdings" panose="05000000000000000000" pitchFamily="2" charset="2"/>
              <a:buChar char="§"/>
              <a:defRPr sz="4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2F4E4C"/>
              </a:buClr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2F4E4C"/>
              </a:buClr>
              <a:buFont typeface="Wingdings" panose="05000000000000000000" pitchFamily="2" charset="2"/>
              <a:buChar char="§"/>
              <a:defRPr sz="3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2F4E4C"/>
              </a:buClr>
              <a:buFont typeface="Wingdings" panose="05000000000000000000" pitchFamily="2" charset="2"/>
              <a:buChar char="§"/>
              <a:defRPr sz="2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2F4E4C"/>
              </a:buClr>
              <a:buFont typeface="Wingdings" panose="05000000000000000000" pitchFamily="2" charset="2"/>
              <a:buChar char="§"/>
              <a:defRPr sz="2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/>
              <a:t>Desarrollo: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C43BDFFD-2137-4D76-BDB0-1A23EB44390A}"/>
              </a:ext>
            </a:extLst>
          </p:cNvPr>
          <p:cNvSpPr txBox="1">
            <a:spLocks/>
          </p:cNvSpPr>
          <p:nvPr/>
        </p:nvSpPr>
        <p:spPr>
          <a:xfrm>
            <a:off x="7012780" y="2989340"/>
            <a:ext cx="10198271" cy="60546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Clr>
                <a:srgbClr val="2F4E4C"/>
              </a:buClr>
              <a:buFont typeface="Wingdings" panose="05000000000000000000" pitchFamily="2" charset="2"/>
              <a:buChar char="§"/>
              <a:defRPr sz="4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2F4E4C"/>
              </a:buClr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2F4E4C"/>
              </a:buClr>
              <a:buFont typeface="Wingdings" panose="05000000000000000000" pitchFamily="2" charset="2"/>
              <a:buChar char="§"/>
              <a:defRPr sz="3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2F4E4C"/>
              </a:buClr>
              <a:buFont typeface="Wingdings" panose="05000000000000000000" pitchFamily="2" charset="2"/>
              <a:buChar char="§"/>
              <a:defRPr sz="2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2F4E4C"/>
              </a:buClr>
              <a:buFont typeface="Wingdings" panose="05000000000000000000" pitchFamily="2" charset="2"/>
              <a:buChar char="§"/>
              <a:defRPr sz="2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Itinerario secuencial</a:t>
            </a:r>
          </a:p>
          <a:p>
            <a:r>
              <a:rPr lang="es-ES" dirty="0"/>
              <a:t>En cada reto les aparece un sonido característico (espada láser, </a:t>
            </a:r>
            <a:r>
              <a:rPr lang="es-ES" dirty="0" err="1"/>
              <a:t>Chewaca</a:t>
            </a:r>
            <a:r>
              <a:rPr lang="es-ES" dirty="0"/>
              <a:t>, </a:t>
            </a:r>
            <a:r>
              <a:rPr lang="es-ES" dirty="0" err="1"/>
              <a:t>etc</a:t>
            </a:r>
            <a:r>
              <a:rPr lang="es-ES" dirty="0"/>
              <a:t>)</a:t>
            </a:r>
          </a:p>
          <a:p>
            <a:r>
              <a:rPr lang="es-ES" dirty="0"/>
              <a:t>Superar todas las pruebas</a:t>
            </a:r>
          </a:p>
          <a:p>
            <a:r>
              <a:rPr lang="es-ES" dirty="0"/>
              <a:t>Conocen el objetivo (al final)</a:t>
            </a:r>
          </a:p>
          <a:p>
            <a:r>
              <a:rPr lang="es-ES" dirty="0"/>
              <a:t>Cada prueba se supera con 5</a:t>
            </a:r>
          </a:p>
          <a:p>
            <a:r>
              <a:rPr lang="es-ES" dirty="0"/>
              <a:t>Sonido ambiental: </a:t>
            </a:r>
            <a:r>
              <a:rPr lang="es-ES" dirty="0" err="1"/>
              <a:t>Star</a:t>
            </a:r>
            <a:r>
              <a:rPr lang="es-ES" dirty="0"/>
              <a:t> </a:t>
            </a:r>
            <a:r>
              <a:rPr lang="es-ES" dirty="0" err="1"/>
              <a:t>Wars</a:t>
            </a:r>
            <a:r>
              <a:rPr lang="es-ES" dirty="0"/>
              <a:t>, marcha imperial, etc.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78779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36635A-BA0E-EF8E-A64B-F38051933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290598"/>
            <a:ext cx="15773400" cy="1988651"/>
          </a:xfrm>
        </p:spPr>
        <p:txBody>
          <a:bodyPr/>
          <a:lstStyle/>
          <a:p>
            <a:pPr algn="ctr"/>
            <a:r>
              <a:rPr lang="es-ES" dirty="0"/>
              <a:t>3-El señor de los anillos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53929AB-B081-442F-ACAD-AEE1049C8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544" y="1663722"/>
            <a:ext cx="12820650" cy="724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774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36635A-BA0E-EF8E-A64B-F38051933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290598"/>
            <a:ext cx="15773400" cy="1988651"/>
          </a:xfrm>
        </p:spPr>
        <p:txBody>
          <a:bodyPr/>
          <a:lstStyle/>
          <a:p>
            <a:pPr algn="ctr"/>
            <a:r>
              <a:rPr lang="es-ES" dirty="0"/>
              <a:t>3-El señor de los anillos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A01DE709-D8A7-4B92-A58F-CD51E004C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0" y="2135343"/>
            <a:ext cx="6057900" cy="7194394"/>
          </a:xfrm>
        </p:spPr>
        <p:txBody>
          <a:bodyPr>
            <a:normAutofit fontScale="40000" lnSpcReduction="20000"/>
          </a:bodyPr>
          <a:lstStyle/>
          <a:p>
            <a:r>
              <a:rPr lang="es-ES" dirty="0"/>
              <a:t>La Comunidad del anillo</a:t>
            </a:r>
          </a:p>
          <a:p>
            <a:pPr lvl="1"/>
            <a:r>
              <a:rPr lang="es-ES" dirty="0"/>
              <a:t>La Tierra Media</a:t>
            </a:r>
          </a:p>
          <a:p>
            <a:pPr lvl="1"/>
            <a:r>
              <a:rPr lang="es-ES" dirty="0"/>
              <a:t>El cumpleaños de </a:t>
            </a:r>
            <a:r>
              <a:rPr lang="es-ES" dirty="0" err="1"/>
              <a:t>Bilbo</a:t>
            </a:r>
            <a:endParaRPr lang="es-ES" dirty="0"/>
          </a:p>
          <a:p>
            <a:pPr lvl="1"/>
            <a:r>
              <a:rPr lang="es-ES" dirty="0"/>
              <a:t>Gandalf prisionero</a:t>
            </a:r>
          </a:p>
          <a:p>
            <a:pPr lvl="1"/>
            <a:r>
              <a:rPr lang="es-ES" dirty="0"/>
              <a:t>Los </a:t>
            </a:r>
            <a:r>
              <a:rPr lang="es-ES" dirty="0" err="1"/>
              <a:t>Nazgül</a:t>
            </a:r>
            <a:endParaRPr lang="es-ES" dirty="0"/>
          </a:p>
          <a:p>
            <a:pPr lvl="1"/>
            <a:r>
              <a:rPr lang="es-ES" dirty="0"/>
              <a:t>El viaje de Frodo a Mordor</a:t>
            </a:r>
          </a:p>
          <a:p>
            <a:r>
              <a:rPr lang="es-ES" dirty="0"/>
              <a:t>Las dos torres</a:t>
            </a:r>
          </a:p>
          <a:p>
            <a:pPr lvl="1"/>
            <a:r>
              <a:rPr lang="es-ES" dirty="0" err="1"/>
              <a:t>Gollum</a:t>
            </a:r>
            <a:endParaRPr lang="es-ES" dirty="0"/>
          </a:p>
          <a:p>
            <a:pPr lvl="1"/>
            <a:r>
              <a:rPr lang="es-ES" dirty="0"/>
              <a:t>El bosque </a:t>
            </a:r>
            <a:r>
              <a:rPr lang="es-ES" dirty="0" err="1"/>
              <a:t>Fargorn</a:t>
            </a:r>
            <a:endParaRPr lang="es-ES" dirty="0"/>
          </a:p>
          <a:p>
            <a:pPr lvl="1"/>
            <a:r>
              <a:rPr lang="es-ES" dirty="0"/>
              <a:t>El ejército de </a:t>
            </a:r>
            <a:r>
              <a:rPr lang="es-ES" dirty="0" err="1"/>
              <a:t>Saruman</a:t>
            </a:r>
            <a:endParaRPr lang="es-ES" dirty="0"/>
          </a:p>
          <a:p>
            <a:pPr lvl="1"/>
            <a:r>
              <a:rPr lang="es-ES" dirty="0" err="1"/>
              <a:t>Ent</a:t>
            </a:r>
            <a:r>
              <a:rPr lang="es-ES" dirty="0"/>
              <a:t> </a:t>
            </a:r>
            <a:r>
              <a:rPr lang="es-ES" dirty="0" err="1"/>
              <a:t>Barbol</a:t>
            </a:r>
            <a:endParaRPr lang="es-ES" dirty="0"/>
          </a:p>
          <a:p>
            <a:pPr lvl="1"/>
            <a:r>
              <a:rPr lang="es-ES" dirty="0"/>
              <a:t>El viaje a </a:t>
            </a:r>
            <a:r>
              <a:rPr lang="es-ES" dirty="0" err="1"/>
              <a:t>Góndor</a:t>
            </a:r>
            <a:endParaRPr lang="es-ES" dirty="0"/>
          </a:p>
          <a:p>
            <a:r>
              <a:rPr lang="es-ES" dirty="0"/>
              <a:t>El retorno del rey</a:t>
            </a:r>
          </a:p>
          <a:p>
            <a:pPr lvl="1"/>
            <a:r>
              <a:rPr lang="es-ES" dirty="0"/>
              <a:t>El abismo de Helm</a:t>
            </a:r>
          </a:p>
          <a:p>
            <a:pPr lvl="1"/>
            <a:r>
              <a:rPr lang="es-ES" dirty="0"/>
              <a:t>Minas </a:t>
            </a:r>
            <a:r>
              <a:rPr lang="es-ES" dirty="0" err="1"/>
              <a:t>Tirith</a:t>
            </a:r>
            <a:endParaRPr lang="es-ES" dirty="0"/>
          </a:p>
          <a:p>
            <a:pPr lvl="1"/>
            <a:r>
              <a:rPr lang="es-ES" dirty="0"/>
              <a:t>Frodo desconfía de Sam</a:t>
            </a:r>
          </a:p>
          <a:p>
            <a:pPr lvl="1"/>
            <a:r>
              <a:rPr lang="es-ES" dirty="0"/>
              <a:t>La ciudad blanca</a:t>
            </a:r>
          </a:p>
          <a:p>
            <a:pPr lvl="1"/>
            <a:r>
              <a:rPr lang="es-ES" dirty="0"/>
              <a:t>La coronación de </a:t>
            </a:r>
            <a:r>
              <a:rPr lang="es-ES" dirty="0" err="1"/>
              <a:t>Aragorn</a:t>
            </a:r>
            <a:endParaRPr lang="es-ES" dirty="0"/>
          </a:p>
          <a:p>
            <a:endParaRPr lang="es-ES" dirty="0"/>
          </a:p>
          <a:p>
            <a:r>
              <a:rPr lang="es-ES" dirty="0"/>
              <a:t>PISTAS:</a:t>
            </a:r>
          </a:p>
          <a:p>
            <a:pPr lvl="1"/>
            <a:r>
              <a:rPr lang="es-ES" dirty="0"/>
              <a:t>Elfos</a:t>
            </a:r>
          </a:p>
          <a:p>
            <a:pPr lvl="1"/>
            <a:r>
              <a:rPr lang="es-ES" dirty="0"/>
              <a:t>Enanos</a:t>
            </a:r>
          </a:p>
          <a:p>
            <a:pPr lvl="1"/>
            <a:r>
              <a:rPr lang="es-ES" dirty="0"/>
              <a:t>Orcos</a:t>
            </a:r>
          </a:p>
          <a:p>
            <a:pPr lvl="1"/>
            <a:r>
              <a:rPr lang="es-ES" dirty="0"/>
              <a:t>Hobbits</a:t>
            </a:r>
          </a:p>
          <a:p>
            <a:pPr lvl="1"/>
            <a:r>
              <a:rPr lang="es-ES" dirty="0" err="1"/>
              <a:t>Trolls</a:t>
            </a:r>
            <a:endParaRPr lang="es-ES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906788B4-D958-4B49-8C25-1BBBDE647BA3}"/>
              </a:ext>
            </a:extLst>
          </p:cNvPr>
          <p:cNvSpPr txBox="1">
            <a:spLocks/>
          </p:cNvSpPr>
          <p:nvPr/>
        </p:nvSpPr>
        <p:spPr>
          <a:xfrm>
            <a:off x="7012780" y="2012573"/>
            <a:ext cx="6057900" cy="728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Clr>
                <a:srgbClr val="2F4E4C"/>
              </a:buClr>
              <a:buFont typeface="Wingdings" panose="05000000000000000000" pitchFamily="2" charset="2"/>
              <a:buChar char="§"/>
              <a:defRPr sz="4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2F4E4C"/>
              </a:buClr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2F4E4C"/>
              </a:buClr>
              <a:buFont typeface="Wingdings" panose="05000000000000000000" pitchFamily="2" charset="2"/>
              <a:buChar char="§"/>
              <a:defRPr sz="3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2F4E4C"/>
              </a:buClr>
              <a:buFont typeface="Wingdings" panose="05000000000000000000" pitchFamily="2" charset="2"/>
              <a:buChar char="§"/>
              <a:defRPr sz="2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2F4E4C"/>
              </a:buClr>
              <a:buFont typeface="Wingdings" panose="05000000000000000000" pitchFamily="2" charset="2"/>
              <a:buChar char="§"/>
              <a:defRPr sz="2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/>
              <a:t>Desarrollo: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C43BDFFD-2137-4D76-BDB0-1A23EB44390A}"/>
              </a:ext>
            </a:extLst>
          </p:cNvPr>
          <p:cNvSpPr txBox="1">
            <a:spLocks/>
          </p:cNvSpPr>
          <p:nvPr/>
        </p:nvSpPr>
        <p:spPr>
          <a:xfrm>
            <a:off x="7012780" y="2989340"/>
            <a:ext cx="10198271" cy="6054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Clr>
                <a:srgbClr val="2F4E4C"/>
              </a:buClr>
              <a:buFont typeface="Wingdings" panose="05000000000000000000" pitchFamily="2" charset="2"/>
              <a:buChar char="§"/>
              <a:defRPr sz="4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2F4E4C"/>
              </a:buClr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2F4E4C"/>
              </a:buClr>
              <a:buFont typeface="Wingdings" panose="05000000000000000000" pitchFamily="2" charset="2"/>
              <a:buChar char="§"/>
              <a:defRPr sz="3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2F4E4C"/>
              </a:buClr>
              <a:buFont typeface="Wingdings" panose="05000000000000000000" pitchFamily="2" charset="2"/>
              <a:buChar char="§"/>
              <a:defRPr sz="2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2F4E4C"/>
              </a:buClr>
              <a:buFont typeface="Wingdings" panose="05000000000000000000" pitchFamily="2" charset="2"/>
              <a:buChar char="§"/>
              <a:defRPr sz="2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Aparecen todas las etapas al principio</a:t>
            </a:r>
          </a:p>
          <a:p>
            <a:r>
              <a:rPr lang="es-ES" dirty="0"/>
              <a:t>Conocen el objetivo (el anillo)</a:t>
            </a:r>
          </a:p>
          <a:p>
            <a:r>
              <a:rPr lang="es-ES" dirty="0"/>
              <a:t>Las pistas (5) están ocultas en los retos</a:t>
            </a:r>
          </a:p>
          <a:p>
            <a:r>
              <a:rPr lang="es-ES" dirty="0"/>
              <a:t>Los retos se superan con calificación 5</a:t>
            </a:r>
          </a:p>
          <a:p>
            <a:r>
              <a:rPr lang="es-ES" dirty="0"/>
              <a:t>Conseguidas las pistas se accede al objetivo.</a:t>
            </a:r>
          </a:p>
          <a:p>
            <a:r>
              <a:rPr lang="es-ES" dirty="0"/>
              <a:t>Sonido ambiental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B279CF2-F087-405F-9DA3-CD4D898A20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979" y="7968343"/>
            <a:ext cx="1597899" cy="136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49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36635A-BA0E-EF8E-A64B-F38051933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290598"/>
            <a:ext cx="15773400" cy="1988651"/>
          </a:xfrm>
        </p:spPr>
        <p:txBody>
          <a:bodyPr/>
          <a:lstStyle/>
          <a:p>
            <a:pPr algn="ctr"/>
            <a:r>
              <a:rPr lang="es-ES" dirty="0"/>
              <a:t>4-Historia de la Informática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610EA90-7AA7-43FD-9554-5816B55FC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589" y="1759789"/>
            <a:ext cx="12734925" cy="734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17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36635A-BA0E-EF8E-A64B-F38051933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290598"/>
            <a:ext cx="15773400" cy="1988651"/>
          </a:xfrm>
        </p:spPr>
        <p:txBody>
          <a:bodyPr/>
          <a:lstStyle/>
          <a:p>
            <a:pPr algn="ctr"/>
            <a:r>
              <a:rPr lang="es-ES" dirty="0"/>
              <a:t>4-Historia de la Informática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6DA39FD-A5E9-49B4-B56F-D6E398BE0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97" y="1898854"/>
            <a:ext cx="4200525" cy="724852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01B7EB8-C8A5-42D3-AB4E-8FAFF0FDF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7242" y="1885791"/>
            <a:ext cx="3952875" cy="726757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20B5370-B205-4DFB-91F3-DFC4C9309C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890" y="4113417"/>
            <a:ext cx="2061754" cy="2061754"/>
          </a:xfrm>
          <a:prstGeom prst="rect">
            <a:avLst/>
          </a:prstGeom>
        </p:spPr>
      </p:pic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D5EF01AB-05C6-4636-B161-FBB2AE0CA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6911" y="1885791"/>
            <a:ext cx="8149591" cy="7194394"/>
          </a:xfrm>
        </p:spPr>
        <p:txBody>
          <a:bodyPr>
            <a:normAutofit/>
          </a:bodyPr>
          <a:lstStyle/>
          <a:p>
            <a:r>
              <a:rPr lang="es-ES" dirty="0"/>
              <a:t>Dependiendo de la calificación obtenida, el salto es mayor:</a:t>
            </a:r>
          </a:p>
          <a:p>
            <a:pPr lvl="1"/>
            <a:r>
              <a:rPr lang="es-ES" dirty="0"/>
              <a:t>5 -&gt; 1 salto</a:t>
            </a:r>
          </a:p>
          <a:p>
            <a:pPr lvl="1"/>
            <a:r>
              <a:rPr lang="es-ES" dirty="0"/>
              <a:t>6 -&gt; 2 saltos</a:t>
            </a:r>
          </a:p>
          <a:p>
            <a:pPr lvl="1"/>
            <a:r>
              <a:rPr lang="es-ES" dirty="0"/>
              <a:t>7 -&gt; 3 saltos</a:t>
            </a:r>
          </a:p>
          <a:p>
            <a:pPr lvl="1"/>
            <a:r>
              <a:rPr lang="es-ES" dirty="0"/>
              <a:t>8 -&gt; 4 saltos</a:t>
            </a:r>
          </a:p>
          <a:p>
            <a:pPr lvl="1"/>
            <a:r>
              <a:rPr lang="es-ES" dirty="0"/>
              <a:t>9 -&gt; 5 saltos</a:t>
            </a:r>
          </a:p>
          <a:p>
            <a:pPr lvl="1"/>
            <a:r>
              <a:rPr lang="es-ES" dirty="0"/>
              <a:t>10 -&gt; siguiente etapa</a:t>
            </a:r>
          </a:p>
          <a:p>
            <a:r>
              <a:rPr lang="es-ES" dirty="0"/>
              <a:t>Las etapas van apareciendo dependiendo de la calificación obtenida.</a:t>
            </a:r>
          </a:p>
        </p:txBody>
      </p:sp>
    </p:spTree>
    <p:extLst>
      <p:ext uri="{BB962C8B-B14F-4D97-AF65-F5344CB8AC3E}">
        <p14:creationId xmlns:p14="http://schemas.microsoft.com/office/powerpoint/2010/main" val="2459169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36635A-BA0E-EF8E-A64B-F38051933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290598"/>
            <a:ext cx="15773400" cy="1988651"/>
          </a:xfrm>
        </p:spPr>
        <p:txBody>
          <a:bodyPr/>
          <a:lstStyle/>
          <a:p>
            <a:pPr algn="ctr"/>
            <a:r>
              <a:rPr lang="es-ES" dirty="0"/>
              <a:t>5-El cine de mi vida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D83944F-E178-4BCF-B19F-526FCB60E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899" y="1790813"/>
            <a:ext cx="4238625" cy="72294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E067C02-382D-4D5E-9DE4-74C64DC00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118" y="1747950"/>
            <a:ext cx="40767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87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663F58-AF77-3CA2-DD03-1850AC4D4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RESULTADOS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9FD15-8F7A-C90F-75AE-DBBE2B8BA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Aumento de la motivación:</a:t>
            </a:r>
          </a:p>
          <a:p>
            <a:pPr lvl="1"/>
            <a:r>
              <a:rPr lang="es-ES" dirty="0"/>
              <a:t>La participación del estudiantado ha sido mucho mayor que en las clases tradicionales.</a:t>
            </a:r>
          </a:p>
          <a:p>
            <a:r>
              <a:rPr lang="es-ES" dirty="0"/>
              <a:t>Aumento de la implicación:</a:t>
            </a:r>
          </a:p>
          <a:p>
            <a:pPr lvl="1"/>
            <a:r>
              <a:rPr lang="es-ES" dirty="0"/>
              <a:t>La dinámica del escape </a:t>
            </a:r>
            <a:r>
              <a:rPr lang="es-ES" dirty="0" err="1"/>
              <a:t>room</a:t>
            </a:r>
            <a:r>
              <a:rPr lang="es-ES" dirty="0"/>
              <a:t> ha logrado que el estudiantado se viese inmerso en el buen ambiente del juego.</a:t>
            </a:r>
          </a:p>
          <a:p>
            <a:r>
              <a:rPr lang="es-ES" dirty="0"/>
              <a:t>Aumento del rendimiento académico:</a:t>
            </a:r>
          </a:p>
          <a:p>
            <a:pPr lvl="1"/>
            <a:r>
              <a:rPr lang="es-ES" dirty="0"/>
              <a:t>Para realizar un buen escape </a:t>
            </a:r>
            <a:r>
              <a:rPr lang="es-ES" dirty="0" err="1"/>
              <a:t>room</a:t>
            </a:r>
            <a:r>
              <a:rPr lang="es-ES" dirty="0"/>
              <a:t>, era necesario repasar los conceptos expuestos en la asignatura, lo cual ha contribuido a que estudiasen más, repercutiendo en una mejora académica.</a:t>
            </a:r>
          </a:p>
          <a:p>
            <a:pPr lvl="1"/>
            <a:r>
              <a:rPr lang="es-ES" dirty="0"/>
              <a:t>La calificación media obtenida supone un 20% de la calificación final de la asignatura.</a:t>
            </a:r>
          </a:p>
          <a:p>
            <a:pPr marL="685800" lvl="1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58423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C58638-E379-3DD9-0523-AD10F1625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CONCLUSIONES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11EAD5-D015-98C8-B9AB-8EE9BDE91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349" y="2138785"/>
            <a:ext cx="16392526" cy="3890541"/>
          </a:xfrm>
        </p:spPr>
        <p:txBody>
          <a:bodyPr>
            <a:normAutofit fontScale="85000" lnSpcReduction="20000"/>
          </a:bodyPr>
          <a:lstStyle/>
          <a:p>
            <a:r>
              <a:rPr lang="es-ES" dirty="0"/>
              <a:t>La introducción de gamificación mediante Escape </a:t>
            </a:r>
            <a:r>
              <a:rPr lang="es-ES" dirty="0" err="1"/>
              <a:t>Rooms</a:t>
            </a:r>
            <a:r>
              <a:rPr lang="es-ES" dirty="0"/>
              <a:t> ha dado un salto cualitativo en el proceso de aprendizaje del estudiantado. </a:t>
            </a:r>
          </a:p>
          <a:p>
            <a:r>
              <a:rPr lang="es-ES" dirty="0"/>
              <a:t>Por una parte, el nivel de implicación del estudiantado ha sido considerable, ya que se han visto inmersos en la dinámica del juego.</a:t>
            </a:r>
          </a:p>
          <a:p>
            <a:r>
              <a:rPr lang="es-ES" dirty="0"/>
              <a:t>Por otra parte, los resultados académicos del estudiantado han mejorado significativamente, debido a que han trabajado más los conceptos de la asignatura de cara a tener un buen rendimiento en el escape </a:t>
            </a:r>
            <a:r>
              <a:rPr lang="es-ES" dirty="0" err="1"/>
              <a:t>room</a:t>
            </a:r>
            <a:r>
              <a:rPr lang="es-ES" dirty="0"/>
              <a:t>.</a:t>
            </a:r>
          </a:p>
          <a:p>
            <a:r>
              <a:rPr lang="es-ES" dirty="0"/>
              <a:t>Finalmente, hay que destacar el buen ambiente y la motivación.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549C1A4A-509E-48E5-8614-98DAC27742CD}"/>
              </a:ext>
            </a:extLst>
          </p:cNvPr>
          <p:cNvSpPr txBox="1">
            <a:spLocks/>
          </p:cNvSpPr>
          <p:nvPr/>
        </p:nvSpPr>
        <p:spPr>
          <a:xfrm>
            <a:off x="719137" y="6849692"/>
            <a:ext cx="16849725" cy="1879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Clr>
                <a:srgbClr val="2F4E4C"/>
              </a:buClr>
              <a:buFont typeface="Wingdings" panose="05000000000000000000" pitchFamily="2" charset="2"/>
              <a:buChar char="§"/>
              <a:defRPr sz="4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2F4E4C"/>
              </a:buClr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2F4E4C"/>
              </a:buClr>
              <a:buFont typeface="Wingdings" panose="05000000000000000000" pitchFamily="2" charset="2"/>
              <a:buChar char="§"/>
              <a:defRPr sz="3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2F4E4C"/>
              </a:buClr>
              <a:buFont typeface="Wingdings" panose="05000000000000000000" pitchFamily="2" charset="2"/>
              <a:buChar char="§"/>
              <a:defRPr sz="2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2F4E4C"/>
              </a:buClr>
              <a:buFont typeface="Wingdings" panose="05000000000000000000" pitchFamily="2" charset="2"/>
              <a:buChar char="§"/>
              <a:defRPr sz="2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0" i="0" dirty="0" err="1">
                <a:solidFill>
                  <a:srgbClr val="222222"/>
                </a:solidFill>
                <a:effectLst/>
                <a:latin typeface="helvetica neue"/>
              </a:rPr>
              <a:t>Roig</a:t>
            </a:r>
            <a:r>
              <a:rPr lang="en-US" b="0" i="0" dirty="0">
                <a:solidFill>
                  <a:srgbClr val="222222"/>
                </a:solidFill>
                <a:effectLst/>
                <a:latin typeface="helvetica neue"/>
              </a:rPr>
              <a:t>, P.J.; Alcaraz, S.; Gilly, K.;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helvetica neue"/>
              </a:rPr>
              <a:t>Bernad</a:t>
            </a:r>
            <a:r>
              <a:rPr lang="en-US" b="0" i="0" dirty="0">
                <a:solidFill>
                  <a:srgbClr val="222222"/>
                </a:solidFill>
                <a:effectLst/>
                <a:latin typeface="helvetica neue"/>
              </a:rPr>
              <a:t>, C.; Juiz, C. Using Escape Rooms as Evaluation Tool in Active Learning Contexts. </a:t>
            </a:r>
            <a:r>
              <a:rPr lang="en-US" b="0" i="1" dirty="0">
                <a:solidFill>
                  <a:srgbClr val="222222"/>
                </a:solidFill>
                <a:effectLst/>
                <a:latin typeface="helvetica neue"/>
              </a:rPr>
              <a:t>Educ. Sci.</a:t>
            </a:r>
            <a:r>
              <a:rPr lang="en-US" b="0" i="0" dirty="0">
                <a:solidFill>
                  <a:srgbClr val="222222"/>
                </a:solidFill>
                <a:effectLst/>
                <a:latin typeface="helvetica neue"/>
              </a:rPr>
              <a:t> </a:t>
            </a:r>
            <a:r>
              <a:rPr lang="en-US" b="1" i="0" dirty="0">
                <a:solidFill>
                  <a:srgbClr val="222222"/>
                </a:solidFill>
                <a:effectLst/>
                <a:latin typeface="helvetica neue"/>
              </a:rPr>
              <a:t>2023</a:t>
            </a:r>
            <a:r>
              <a:rPr lang="en-US" b="0" i="0" dirty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en-US" b="0" i="1" dirty="0">
                <a:solidFill>
                  <a:srgbClr val="222222"/>
                </a:solidFill>
                <a:effectLst/>
                <a:latin typeface="helvetica neue"/>
              </a:rPr>
              <a:t>13</a:t>
            </a:r>
            <a:r>
              <a:rPr lang="en-US" b="0" i="0" dirty="0">
                <a:solidFill>
                  <a:srgbClr val="222222"/>
                </a:solidFill>
                <a:effectLst/>
                <a:latin typeface="helvetica neue"/>
              </a:rPr>
              <a:t>, 535. https://doi.org/10.3390/educsci13060535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6639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8698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CuadroTexto"/>
          <p:cNvSpPr txBox="1"/>
          <p:nvPr/>
        </p:nvSpPr>
        <p:spPr>
          <a:xfrm>
            <a:off x="1866900" y="5933971"/>
            <a:ext cx="14554200" cy="2934167"/>
          </a:xfrm>
          <a:prstGeom prst="rect">
            <a:avLst/>
          </a:prstGeom>
          <a:noFill/>
        </p:spPr>
        <p:txBody>
          <a:bodyPr wrap="square" lIns="162589" tIns="81295" rIns="162589" bIns="81295" rtlCol="0" anchor="ctr">
            <a:spAutoFit/>
          </a:bodyPr>
          <a:lstStyle/>
          <a:p>
            <a:pPr algn="ctr"/>
            <a:r>
              <a:rPr lang="es-ES" sz="3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PIEU-B/2022/19 - 2799-Redes de Computadores</a:t>
            </a:r>
            <a:br>
              <a:rPr lang="es-ES" sz="3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Grado en Ingeniería de Tecnologías de la Información</a:t>
            </a:r>
            <a:br>
              <a:rPr lang="es-ES" sz="3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 2022-23 – Primer semestre</a:t>
            </a:r>
            <a:br>
              <a:rPr lang="es-ES" sz="3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Profesor: Salvador Alcaraz Carrasco</a:t>
            </a:r>
            <a:br>
              <a:rPr lang="es-ES" sz="3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Departamento: Ingeniería de Computadores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643063" y="4503601"/>
            <a:ext cx="1539716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800" b="1" dirty="0">
                <a:solidFill>
                  <a:srgbClr val="2F4E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Gamificación para docencia en Redes de Computadores (MONDEO)</a:t>
            </a:r>
            <a:endParaRPr lang="es-ES" sz="4400" dirty="0">
              <a:solidFill>
                <a:srgbClr val="2F4E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604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9600" b="1" dirty="0">
                <a:solidFill>
                  <a:srgbClr val="2F4E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Gamificación para docencia en Redes de Computadores (MONDEO)</a:t>
            </a:r>
            <a:endParaRPr lang="es-ES" sz="8800" dirty="0">
              <a:solidFill>
                <a:srgbClr val="2F4E4C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6000" y="5403890"/>
            <a:ext cx="13716000" cy="358195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s-ES" b="1" dirty="0"/>
              <a:t>Equipo de trabajo en este proyecto:</a:t>
            </a:r>
            <a:endParaRPr lang="es-ES" dirty="0"/>
          </a:p>
          <a:p>
            <a:pPr algn="l"/>
            <a:r>
              <a:rPr lang="es-ES" dirty="0"/>
              <a:t>Dr. Salvador Alcaraz Carrasco</a:t>
            </a:r>
          </a:p>
          <a:p>
            <a:pPr algn="l"/>
            <a:r>
              <a:rPr lang="es-ES" dirty="0"/>
              <a:t>Dr. Pedro Juan Roig</a:t>
            </a:r>
          </a:p>
          <a:p>
            <a:pPr algn="l"/>
            <a:r>
              <a:rPr lang="es-ES" dirty="0"/>
              <a:t>Dra. Katja Gilly de la Sierra-Llamazares</a:t>
            </a:r>
          </a:p>
          <a:p>
            <a:pPr algn="l"/>
            <a:r>
              <a:rPr lang="es-ES" dirty="0"/>
              <a:t>Profa. Cristina </a:t>
            </a:r>
            <a:r>
              <a:rPr lang="es-ES" dirty="0" err="1"/>
              <a:t>Bernad</a:t>
            </a:r>
            <a:r>
              <a:rPr lang="es-ES" dirty="0"/>
              <a:t> Cantó</a:t>
            </a:r>
          </a:p>
          <a:p>
            <a:pPr algn="l"/>
            <a:r>
              <a:rPr lang="es-ES" dirty="0"/>
              <a:t>Prof. Eduardo López Martínez</a:t>
            </a:r>
          </a:p>
        </p:txBody>
      </p:sp>
    </p:spTree>
    <p:extLst>
      <p:ext uri="{BB962C8B-B14F-4D97-AF65-F5344CB8AC3E}">
        <p14:creationId xmlns:p14="http://schemas.microsoft.com/office/powerpoint/2010/main" val="3648261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OBJETIVOS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Utilización de Escape </a:t>
            </a:r>
            <a:r>
              <a:rPr lang="es-ES" dirty="0" err="1"/>
              <a:t>Room</a:t>
            </a:r>
            <a:r>
              <a:rPr lang="es-ES" dirty="0"/>
              <a:t> educativos en el proceso de enseñanza-aprendizaje</a:t>
            </a:r>
          </a:p>
          <a:p>
            <a:r>
              <a:rPr lang="es-ES" dirty="0"/>
              <a:t>Integración de dichos Escape </a:t>
            </a:r>
            <a:r>
              <a:rPr lang="es-ES" dirty="0" err="1"/>
              <a:t>Room</a:t>
            </a:r>
            <a:r>
              <a:rPr lang="es-ES" dirty="0"/>
              <a:t> dentro del proceso de evaluación</a:t>
            </a:r>
          </a:p>
          <a:p>
            <a:r>
              <a:rPr lang="es-ES" dirty="0"/>
              <a:t>Fomentar	el interés por los conceptos expuestos en la asignatura</a:t>
            </a:r>
          </a:p>
          <a:p>
            <a:r>
              <a:rPr lang="es-ES" dirty="0"/>
              <a:t>Utilizar temas de interés para el estudiantado e introducir la actividad desde un punto de vista de juego y competitividad de grupo</a:t>
            </a:r>
          </a:p>
        </p:txBody>
      </p:sp>
    </p:spTree>
    <p:extLst>
      <p:ext uri="{BB962C8B-B14F-4D97-AF65-F5344CB8AC3E}">
        <p14:creationId xmlns:p14="http://schemas.microsoft.com/office/powerpoint/2010/main" val="1752083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1CD161-2A21-FC60-1CD3-C988F9E43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CONTEXTO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6BF68C-576A-4531-F5D8-7B1B0D8A1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Para cada una de las unidades (5) se ha propuesto una actividad evaluable en nodo de juego basado en Escape </a:t>
            </a:r>
            <a:r>
              <a:rPr lang="es-ES" dirty="0" err="1"/>
              <a:t>Room</a:t>
            </a:r>
            <a:r>
              <a:rPr lang="es-ES" dirty="0"/>
              <a:t> (ER) implementado en Campus Virtual (Moodle).</a:t>
            </a:r>
          </a:p>
          <a:p>
            <a:r>
              <a:rPr lang="es-ES" dirty="0"/>
              <a:t>Forma parte de la evaluación continua de la asignatura.</a:t>
            </a:r>
          </a:p>
          <a:p>
            <a:r>
              <a:rPr lang="es-ES" dirty="0"/>
              <a:t>Cada ER se organiza en grupos 4-6 miembros, elegidos al azar, permitiendo así la interacción de todo el estudiantado.</a:t>
            </a:r>
          </a:p>
          <a:p>
            <a:r>
              <a:rPr lang="es-ES" dirty="0"/>
              <a:t>El objetivo final es resolver unos cuestionarios basados en la materia de la asignatura pero vehiculados sobre un tema atractivo al estudiantado: películas, tecnología, zombis, etc.</a:t>
            </a:r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21713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93FCDE-6453-1212-B23D-FA249BE8A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METODOLOGÍA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A9A7C9-669F-BCE6-6E63-C77AC109E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860"/>
            <a:ext cx="16302038" cy="6528015"/>
          </a:xfrm>
        </p:spPr>
        <p:txBody>
          <a:bodyPr>
            <a:normAutofit fontScale="77500" lnSpcReduction="20000"/>
          </a:bodyPr>
          <a:lstStyle/>
          <a:p>
            <a:r>
              <a:rPr lang="es-ES" dirty="0"/>
              <a:t>El estudiantado se ha dividido en grupos aleatorios, para tratar de uniformizar los distintos grupos.</a:t>
            </a:r>
          </a:p>
          <a:p>
            <a:r>
              <a:rPr lang="es-ES" dirty="0"/>
              <a:t>Cada ER se plantea como un reto a superar por parte del grupo.</a:t>
            </a:r>
          </a:p>
          <a:p>
            <a:r>
              <a:rPr lang="es-ES" dirty="0"/>
              <a:t>Partiendo de un punto común, deben lograr el objetivo final, y por tanto la máxima puntuación.</a:t>
            </a:r>
          </a:p>
          <a:p>
            <a:r>
              <a:rPr lang="es-ES" dirty="0"/>
              <a:t>Cada prueba a superar es un test, de 10 preguntas, que deben superar con una puntación mínima de 5.</a:t>
            </a:r>
          </a:p>
          <a:p>
            <a:r>
              <a:rPr lang="es-ES" dirty="0"/>
              <a:t>Las preguntas se seleccionan, de forma aleatoria, a partir del Banco de preguntas.</a:t>
            </a:r>
          </a:p>
          <a:p>
            <a:r>
              <a:rPr lang="es-ES" dirty="0"/>
              <a:t>Preguntas tipo: test, calculo, verdadero/falso, arrastrar, etc.</a:t>
            </a:r>
          </a:p>
          <a:p>
            <a:r>
              <a:rPr lang="es-ES" dirty="0"/>
              <a:t>Los itinerarios se forman a través del Moodle, utilizando la propiedad “</a:t>
            </a:r>
            <a:r>
              <a:rPr lang="es-ES" i="1" dirty="0"/>
              <a:t>Restricciones de acceso</a:t>
            </a:r>
            <a:r>
              <a:rPr lang="es-ES" dirty="0"/>
              <a:t>” </a:t>
            </a:r>
          </a:p>
          <a:p>
            <a:r>
              <a:rPr lang="es-ES" dirty="0"/>
              <a:t>Durante el desarrollo del ER hay música ambiental según el tema del ER.	</a:t>
            </a:r>
          </a:p>
        </p:txBody>
      </p:sp>
    </p:spTree>
    <p:extLst>
      <p:ext uri="{BB962C8B-B14F-4D97-AF65-F5344CB8AC3E}">
        <p14:creationId xmlns:p14="http://schemas.microsoft.com/office/powerpoint/2010/main" val="782881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36635A-BA0E-EF8E-A64B-F38051933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290598"/>
            <a:ext cx="15773400" cy="1988651"/>
          </a:xfrm>
        </p:spPr>
        <p:txBody>
          <a:bodyPr/>
          <a:lstStyle/>
          <a:p>
            <a:pPr algn="ctr"/>
            <a:r>
              <a:rPr lang="es-ES" dirty="0"/>
              <a:t>1-Apocalipsis zombi en la Universidad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9736E6C-BB9D-4B72-99F8-17C3EB7FA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513" y="1772444"/>
            <a:ext cx="13411200" cy="717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60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36635A-BA0E-EF8E-A64B-F38051933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290598"/>
            <a:ext cx="15773400" cy="1988651"/>
          </a:xfrm>
        </p:spPr>
        <p:txBody>
          <a:bodyPr/>
          <a:lstStyle/>
          <a:p>
            <a:pPr algn="ctr"/>
            <a:r>
              <a:rPr lang="es-ES" dirty="0"/>
              <a:t>1-Apocalipsis zombi en la Universidad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A01DE709-D8A7-4B92-A58F-CD51E004C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0" y="2135343"/>
            <a:ext cx="6057900" cy="7194394"/>
          </a:xfrm>
        </p:spPr>
        <p:txBody>
          <a:bodyPr>
            <a:normAutofit fontScale="70000" lnSpcReduction="20000"/>
          </a:bodyPr>
          <a:lstStyle/>
          <a:p>
            <a:r>
              <a:rPr lang="es-ES" dirty="0"/>
              <a:t>Campus</a:t>
            </a:r>
          </a:p>
          <a:p>
            <a:pPr lvl="1"/>
            <a:r>
              <a:rPr lang="es-ES" dirty="0"/>
              <a:t>Rectorado</a:t>
            </a:r>
          </a:p>
          <a:p>
            <a:pPr lvl="1"/>
            <a:r>
              <a:rPr lang="es-ES" dirty="0"/>
              <a:t>Claustro</a:t>
            </a:r>
          </a:p>
          <a:p>
            <a:pPr lvl="1"/>
            <a:r>
              <a:rPr lang="es-ES" dirty="0"/>
              <a:t>Salón de actos</a:t>
            </a:r>
          </a:p>
          <a:p>
            <a:pPr lvl="1"/>
            <a:r>
              <a:rPr lang="es-ES" b="1" dirty="0">
                <a:solidFill>
                  <a:srgbClr val="FF0000"/>
                </a:solidFill>
              </a:rPr>
              <a:t>Despacho rector (Antídoto)</a:t>
            </a:r>
          </a:p>
          <a:p>
            <a:r>
              <a:rPr lang="es-ES" dirty="0"/>
              <a:t>Facultad</a:t>
            </a:r>
          </a:p>
          <a:p>
            <a:pPr lvl="1"/>
            <a:r>
              <a:rPr lang="es-ES" dirty="0"/>
              <a:t>Delegación de estudiantes</a:t>
            </a:r>
          </a:p>
          <a:p>
            <a:pPr lvl="1"/>
            <a:r>
              <a:rPr lang="es-ES" dirty="0"/>
              <a:t>Aula</a:t>
            </a:r>
          </a:p>
          <a:p>
            <a:pPr lvl="1"/>
            <a:r>
              <a:rPr lang="es-ES" dirty="0"/>
              <a:t>Biblioteca</a:t>
            </a:r>
          </a:p>
          <a:p>
            <a:r>
              <a:rPr lang="es-ES" dirty="0"/>
              <a:t>Administración</a:t>
            </a:r>
          </a:p>
          <a:p>
            <a:pPr lvl="1"/>
            <a:r>
              <a:rPr lang="es-ES" dirty="0"/>
              <a:t>Contabilidad</a:t>
            </a:r>
          </a:p>
          <a:p>
            <a:pPr lvl="1"/>
            <a:r>
              <a:rPr lang="es-ES" dirty="0"/>
              <a:t>CE.GE.CA.</a:t>
            </a:r>
          </a:p>
          <a:p>
            <a:pPr lvl="1"/>
            <a:r>
              <a:rPr lang="es-ES" dirty="0"/>
              <a:t>Informática</a:t>
            </a:r>
          </a:p>
          <a:p>
            <a:r>
              <a:rPr lang="es-ES" dirty="0"/>
              <a:t>Laboratorios</a:t>
            </a:r>
          </a:p>
          <a:p>
            <a:pPr lvl="1"/>
            <a:r>
              <a:rPr lang="es-ES" dirty="0"/>
              <a:t>Animalario</a:t>
            </a:r>
          </a:p>
          <a:p>
            <a:pPr lvl="1"/>
            <a:r>
              <a:rPr lang="es-ES" dirty="0"/>
              <a:t>Taller</a:t>
            </a:r>
          </a:p>
          <a:p>
            <a:pPr lvl="1"/>
            <a:r>
              <a:rPr lang="es-ES" dirty="0"/>
              <a:t>Mantenimiento</a:t>
            </a:r>
          </a:p>
          <a:p>
            <a:pPr lvl="1"/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60D3C83-6EAE-434E-AA97-A01F0C9035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2025" y="2012573"/>
            <a:ext cx="703037" cy="1560792"/>
          </a:xfrm>
          <a:prstGeom prst="rect">
            <a:avLst/>
          </a:prstGeom>
        </p:spPr>
      </p:pic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906788B4-D958-4B49-8C25-1BBBDE647BA3}"/>
              </a:ext>
            </a:extLst>
          </p:cNvPr>
          <p:cNvSpPr txBox="1">
            <a:spLocks/>
          </p:cNvSpPr>
          <p:nvPr/>
        </p:nvSpPr>
        <p:spPr>
          <a:xfrm>
            <a:off x="7012780" y="2012573"/>
            <a:ext cx="6057900" cy="728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Clr>
                <a:srgbClr val="2F4E4C"/>
              </a:buClr>
              <a:buFont typeface="Wingdings" panose="05000000000000000000" pitchFamily="2" charset="2"/>
              <a:buChar char="§"/>
              <a:defRPr sz="4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2F4E4C"/>
              </a:buClr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2F4E4C"/>
              </a:buClr>
              <a:buFont typeface="Wingdings" panose="05000000000000000000" pitchFamily="2" charset="2"/>
              <a:buChar char="§"/>
              <a:defRPr sz="3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2F4E4C"/>
              </a:buClr>
              <a:buFont typeface="Wingdings" panose="05000000000000000000" pitchFamily="2" charset="2"/>
              <a:buChar char="§"/>
              <a:defRPr sz="2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2F4E4C"/>
              </a:buClr>
              <a:buFont typeface="Wingdings" panose="05000000000000000000" pitchFamily="2" charset="2"/>
              <a:buChar char="§"/>
              <a:defRPr sz="2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/>
              <a:t>Desarrollo: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C43BDFFD-2137-4D76-BDB0-1A23EB44390A}"/>
              </a:ext>
            </a:extLst>
          </p:cNvPr>
          <p:cNvSpPr txBox="1">
            <a:spLocks/>
          </p:cNvSpPr>
          <p:nvPr/>
        </p:nvSpPr>
        <p:spPr>
          <a:xfrm>
            <a:off x="7012780" y="2989340"/>
            <a:ext cx="10198271" cy="60546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Clr>
                <a:srgbClr val="2F4E4C"/>
              </a:buClr>
              <a:buFont typeface="Wingdings" panose="05000000000000000000" pitchFamily="2" charset="2"/>
              <a:buChar char="§"/>
              <a:defRPr sz="4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2F4E4C"/>
              </a:buClr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2F4E4C"/>
              </a:buClr>
              <a:buFont typeface="Wingdings" panose="05000000000000000000" pitchFamily="2" charset="2"/>
              <a:buChar char="§"/>
              <a:defRPr sz="3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2F4E4C"/>
              </a:buClr>
              <a:buFont typeface="Wingdings" panose="05000000000000000000" pitchFamily="2" charset="2"/>
              <a:buChar char="§"/>
              <a:defRPr sz="2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2F4E4C"/>
              </a:buClr>
              <a:buFont typeface="Wingdings" panose="05000000000000000000" pitchFamily="2" charset="2"/>
              <a:buChar char="§"/>
              <a:defRPr sz="2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A medida que se superan pruebas, van apareciendo estancias y el estudiantado debe de decir en la que seguir el ER</a:t>
            </a:r>
          </a:p>
          <a:p>
            <a:r>
              <a:rPr lang="es-ES" dirty="0"/>
              <a:t>Conocen el objetivo (Despacho del Rector) pero desconocen el camino</a:t>
            </a:r>
          </a:p>
          <a:p>
            <a:r>
              <a:rPr lang="es-ES" dirty="0"/>
              <a:t>Cada prueba se supera con 5</a:t>
            </a:r>
          </a:p>
          <a:p>
            <a:r>
              <a:rPr lang="es-ES" dirty="0"/>
              <a:t>No todas las estancias tienen salida</a:t>
            </a:r>
          </a:p>
          <a:p>
            <a:r>
              <a:rPr lang="es-ES" dirty="0"/>
              <a:t>No todas conducen hacia el objetivo</a:t>
            </a:r>
          </a:p>
          <a:p>
            <a:r>
              <a:rPr lang="es-ES" dirty="0"/>
              <a:t>Música ambiental: sonido de </a:t>
            </a:r>
            <a:r>
              <a:rPr lang="es-ES" dirty="0" err="1"/>
              <a:t>zombies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9189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36635A-BA0E-EF8E-A64B-F38051933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290598"/>
            <a:ext cx="15773400" cy="1988651"/>
          </a:xfrm>
        </p:spPr>
        <p:txBody>
          <a:bodyPr/>
          <a:lstStyle/>
          <a:p>
            <a:pPr algn="ctr"/>
            <a:r>
              <a:rPr lang="es-ES" dirty="0"/>
              <a:t>2-Star </a:t>
            </a:r>
            <a:r>
              <a:rPr lang="es-ES" dirty="0" err="1"/>
              <a:t>Wars</a:t>
            </a:r>
            <a:r>
              <a:rPr lang="es-ES" dirty="0"/>
              <a:t>: una nueva esperanza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17DA447-8C0E-4C3F-8C7E-587D6D552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949" y="1957388"/>
            <a:ext cx="13211175" cy="7315200"/>
          </a:xfrm>
          <a:prstGeom prst="rect">
            <a:avLst/>
          </a:prstGeom>
        </p:spPr>
      </p:pic>
      <p:sp>
        <p:nvSpPr>
          <p:cNvPr id="5" name="Flecha: hacia la izquierda 4">
            <a:extLst>
              <a:ext uri="{FF2B5EF4-FFF2-40B4-BE49-F238E27FC236}">
                <a16:creationId xmlns:a16="http://schemas.microsoft.com/office/drawing/2014/main" id="{95C3B3F5-7AE8-48D6-84F1-569E926BAEB0}"/>
              </a:ext>
            </a:extLst>
          </p:cNvPr>
          <p:cNvSpPr/>
          <p:nvPr/>
        </p:nvSpPr>
        <p:spPr>
          <a:xfrm rot="19535303">
            <a:off x="11644313" y="5729287"/>
            <a:ext cx="120015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519F2A6-872D-4C54-9BB8-41125B8A102B}"/>
              </a:ext>
            </a:extLst>
          </p:cNvPr>
          <p:cNvSpPr txBox="1"/>
          <p:nvPr/>
        </p:nvSpPr>
        <p:spPr>
          <a:xfrm>
            <a:off x="12701588" y="4872038"/>
            <a:ext cx="2117183" cy="509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Banda sonora</a:t>
            </a:r>
          </a:p>
        </p:txBody>
      </p:sp>
    </p:spTree>
    <p:extLst>
      <p:ext uri="{BB962C8B-B14F-4D97-AF65-F5344CB8AC3E}">
        <p14:creationId xmlns:p14="http://schemas.microsoft.com/office/powerpoint/2010/main" val="27558135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1019</Words>
  <Application>Microsoft Office PowerPoint</Application>
  <PresentationFormat>Personalizado</PresentationFormat>
  <Paragraphs>139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helvetica neue</vt:lpstr>
      <vt:lpstr>Wingdings</vt:lpstr>
      <vt:lpstr>Tema de Office</vt:lpstr>
      <vt:lpstr>Presentación de PowerPoint</vt:lpstr>
      <vt:lpstr>Presentación de PowerPoint</vt:lpstr>
      <vt:lpstr>Gamificación para docencia en Redes de Computadores (MONDEO)</vt:lpstr>
      <vt:lpstr>OBJETIVOS</vt:lpstr>
      <vt:lpstr>CONTEXTO</vt:lpstr>
      <vt:lpstr>METODOLOGÍA</vt:lpstr>
      <vt:lpstr>1-Apocalipsis zombi en la Universidad</vt:lpstr>
      <vt:lpstr>1-Apocalipsis zombi en la Universidad</vt:lpstr>
      <vt:lpstr>2-Star Wars: una nueva esperanza</vt:lpstr>
      <vt:lpstr>2-Star Wars: una nueva esperanza</vt:lpstr>
      <vt:lpstr>3-El señor de los anillos</vt:lpstr>
      <vt:lpstr>3-El señor de los anillos</vt:lpstr>
      <vt:lpstr>4-Historia de la Informática</vt:lpstr>
      <vt:lpstr>4-Historia de la Informática</vt:lpstr>
      <vt:lpstr>5-El cine de mi vida</vt:lpstr>
      <vt:lpstr>RESULTADOS</vt:lpstr>
      <vt:lpstr>CONCLUSIONES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RAMOS</dc:creator>
  <cp:lastModifiedBy>Alcaraz Carrasco, Salvador</cp:lastModifiedBy>
  <cp:revision>51</cp:revision>
  <dcterms:created xsi:type="dcterms:W3CDTF">2018-02-12T12:09:31Z</dcterms:created>
  <dcterms:modified xsi:type="dcterms:W3CDTF">2023-07-17T22:13:07Z</dcterms:modified>
</cp:coreProperties>
</file>